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32"/>
  </p:notesMasterIdLst>
  <p:handoutMasterIdLst>
    <p:handoutMasterId r:id="rId33"/>
  </p:handoutMasterIdLst>
  <p:sldIdLst>
    <p:sldId id="257" r:id="rId2"/>
    <p:sldId id="273" r:id="rId3"/>
    <p:sldId id="277" r:id="rId4"/>
    <p:sldId id="286" r:id="rId5"/>
    <p:sldId id="278" r:id="rId6"/>
    <p:sldId id="280" r:id="rId7"/>
    <p:sldId id="318" r:id="rId8"/>
    <p:sldId id="326" r:id="rId9"/>
    <p:sldId id="319" r:id="rId10"/>
    <p:sldId id="285" r:id="rId11"/>
    <p:sldId id="260" r:id="rId12"/>
    <p:sldId id="309" r:id="rId13"/>
    <p:sldId id="310" r:id="rId14"/>
    <p:sldId id="328" r:id="rId15"/>
    <p:sldId id="320" r:id="rId16"/>
    <p:sldId id="321" r:id="rId17"/>
    <p:sldId id="322" r:id="rId18"/>
    <p:sldId id="323" r:id="rId19"/>
    <p:sldId id="315" r:id="rId20"/>
    <p:sldId id="316" r:id="rId21"/>
    <p:sldId id="290" r:id="rId22"/>
    <p:sldId id="311" r:id="rId23"/>
    <p:sldId id="312" r:id="rId24"/>
    <p:sldId id="313" r:id="rId25"/>
    <p:sldId id="307" r:id="rId26"/>
    <p:sldId id="297" r:id="rId27"/>
    <p:sldId id="271" r:id="rId28"/>
    <p:sldId id="296" r:id="rId29"/>
    <p:sldId id="276" r:id="rId30"/>
    <p:sldId id="30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urali Dharan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72" d="100"/>
          <a:sy n="72" d="100"/>
        </p:scale>
        <p:origin x="5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019DF-7C83-4345-B836-ECBAC1ED1205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D296-643E-4983-A593-F932CEA71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79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5D7B-6EC3-48A0-9CAC-987D5A4E90B3}" type="datetimeFigureOut">
              <a:rPr lang="en-US" smtClean="0"/>
              <a:pPr/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16B08-A330-4249-BD8B-D15F876D7D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798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77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75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70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37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543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68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949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113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62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85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27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7744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578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90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67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60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97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789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7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1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86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3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36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02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7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9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0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DFT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AF9EE7D-FB37-4E04-8982-7171E671F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" y="457200"/>
            <a:ext cx="8839200" cy="1676400"/>
          </a:xfrm>
        </p:spPr>
        <p:txBody>
          <a:bodyPr>
            <a:noAutofit/>
          </a:bodyPr>
          <a:lstStyle/>
          <a:p>
            <a:pPr algn="ctr"/>
            <a:r>
              <a:rPr lang="en-US" sz="3800" dirty="0"/>
              <a:t>Quest for a Quantum Search Algorithm for Testing Stuck-at Faults in Digital Circuits</a:t>
            </a:r>
            <a:endParaRPr lang="en-US" sz="3800" dirty="0">
              <a:effectLst>
                <a:outerShdw blurRad="38100" dist="38100" dir="2700000" algn="tl">
                  <a:srgbClr val="FFC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410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5257800"/>
            <a:ext cx="9144000" cy="1600200"/>
          </a:xfrm>
        </p:spPr>
        <p:txBody>
          <a:bodyPr>
            <a:normAutofit fontScale="85000" lnSpcReduction="10000"/>
          </a:bodyPr>
          <a:lstStyle/>
          <a:p>
            <a:pPr algn="ctr"/>
            <a:endParaRPr lang="en-US" sz="2600" b="1" dirty="0"/>
          </a:p>
          <a:p>
            <a:r>
              <a:rPr lang="en-US" sz="2600" b="1" dirty="0">
                <a:effectLst/>
              </a:rPr>
              <a:t>   Murali Venkatasubramanian                                         </a:t>
            </a:r>
            <a:r>
              <a:rPr lang="en-US" sz="2600" b="1" dirty="0" err="1">
                <a:effectLst/>
              </a:rPr>
              <a:t>Vishwani</a:t>
            </a:r>
            <a:r>
              <a:rPr lang="en-US" sz="2600" b="1" dirty="0">
                <a:effectLst/>
              </a:rPr>
              <a:t> D. Agrawal</a:t>
            </a:r>
          </a:p>
          <a:p>
            <a:pPr algn="ctr"/>
            <a:r>
              <a:rPr lang="en-US" sz="2600" b="1" dirty="0"/>
              <a:t>         Ph.D. Candidate                                            James J. Danaher Professor</a:t>
            </a:r>
            <a:endParaRPr lang="en-US" sz="2600" b="1" dirty="0">
              <a:effectLst/>
            </a:endParaRPr>
          </a:p>
          <a:p>
            <a:pPr lvl="0" algn="ctr"/>
            <a:r>
              <a:rPr lang="en-US" sz="2600" b="1" dirty="0">
                <a:solidFill>
                  <a:srgbClr val="00B0F0"/>
                </a:solidFill>
                <a:effectLst/>
              </a:rPr>
              <a:t>Department of Electrical and Computer Engineering </a:t>
            </a:r>
          </a:p>
          <a:p>
            <a:pPr lvl="0" algn="ctr"/>
            <a:r>
              <a:rPr lang="en-US" sz="2600" b="1" dirty="0">
                <a:solidFill>
                  <a:srgbClr val="F78819"/>
                </a:solidFill>
                <a:effectLst/>
              </a:rPr>
              <a:t>Auburn University</a:t>
            </a:r>
          </a:p>
          <a:p>
            <a:endParaRPr lang="en-US" sz="2400" dirty="0">
              <a:effectLst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306"/>
          <a:stretch>
            <a:fillRect/>
          </a:stretch>
        </p:blipFill>
        <p:spPr bwMode="auto">
          <a:xfrm>
            <a:off x="3467100" y="2419350"/>
            <a:ext cx="23241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6"/>
          <p:cNvSpPr txBox="1">
            <a:spLocks/>
          </p:cNvSpPr>
          <p:nvPr/>
        </p:nvSpPr>
        <p:spPr>
          <a:xfrm>
            <a:off x="762000" y="3355848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Methodology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Conceptual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Main conjecture is to avoid all vectors with properties similar to known failed test vectors.</a:t>
            </a:r>
          </a:p>
          <a:p>
            <a:pPr lvl="1"/>
            <a:r>
              <a:rPr lang="en-US" sz="2400" dirty="0" smtClean="0"/>
              <a:t>The direction of search gets skewed towards the correct test vector.</a:t>
            </a:r>
          </a:p>
          <a:p>
            <a:endParaRPr lang="en-US" sz="2800" dirty="0" smtClean="0"/>
          </a:p>
          <a:p>
            <a:r>
              <a:rPr lang="en-US" sz="2800" dirty="0" smtClean="0"/>
              <a:t>Test vectors in the vector space are classified into three categories:</a:t>
            </a:r>
          </a:p>
          <a:p>
            <a:pPr lvl="1"/>
            <a:r>
              <a:rPr lang="en-US" sz="2400" dirty="0" smtClean="0"/>
              <a:t>Activation vectors</a:t>
            </a:r>
          </a:p>
          <a:p>
            <a:pPr lvl="1"/>
            <a:r>
              <a:rPr lang="en-US" sz="2400" dirty="0" smtClean="0"/>
              <a:t>Propagation vectors</a:t>
            </a:r>
          </a:p>
          <a:p>
            <a:pPr lvl="1"/>
            <a:r>
              <a:rPr lang="en-US" sz="2400" dirty="0" smtClean="0"/>
              <a:t>Failed vectors</a:t>
            </a:r>
            <a:endParaRPr lang="en-US" sz="2400" dirty="0"/>
          </a:p>
          <a:p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(contd..)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987" y="1782762"/>
            <a:ext cx="5534025" cy="46101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33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 lnSpcReduction="10000"/>
          </a:bodyPr>
          <a:lstStyle/>
          <a:p>
            <a:r>
              <a:rPr lang="en-US"/>
              <a:t>Initialize weighted probabilities of all PIs being bit "1" to 0.5 and extract a vector.</a:t>
            </a:r>
            <a:endParaRPr lang="en-US" dirty="0"/>
          </a:p>
          <a:p>
            <a:endParaRPr lang="en-US" dirty="0"/>
          </a:p>
          <a:p>
            <a:r>
              <a:rPr lang="en-US" dirty="0"/>
              <a:t>Add test vector to the failed vector list and recalculate weighted probabilities of all PIs.</a:t>
            </a:r>
          </a:p>
          <a:p>
            <a:pPr lvl="1"/>
            <a:r>
              <a:rPr lang="en-US" dirty="0"/>
              <a:t>Invert the weighted probability and extract a bit value from the new calculated probability.</a:t>
            </a:r>
          </a:p>
          <a:p>
            <a:endParaRPr lang="en-US" dirty="0"/>
          </a:p>
          <a:p>
            <a:r>
              <a:rPr lang="en-US" dirty="0"/>
              <a:t>Operation performed till an activation/propagation vector is extracted.</a:t>
            </a:r>
          </a:p>
        </p:txBody>
      </p:sp>
    </p:spTree>
    <p:extLst>
      <p:ext uri="{BB962C8B-B14F-4D97-AF65-F5344CB8AC3E}">
        <p14:creationId xmlns:p14="http://schemas.microsoft.com/office/powerpoint/2010/main" val="35492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(contd..)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 fontScale="92500" lnSpcReduction="20000"/>
          </a:bodyPr>
          <a:lstStyle/>
          <a:p>
            <a:r>
              <a:rPr lang="en-US"/>
              <a:t>Derive new vectors using weights which extracted previous activation/propagation vector.</a:t>
            </a:r>
            <a:endParaRPr lang="en-US" dirty="0"/>
          </a:p>
          <a:p>
            <a:endParaRPr lang="en-US" dirty="0"/>
          </a:p>
          <a:p>
            <a:r>
              <a:rPr lang="en-US" dirty="0"/>
              <a:t>Tweak the weights in smaller increments utilizing the failed vector weights for direction.</a:t>
            </a:r>
          </a:p>
          <a:p>
            <a:endParaRPr lang="en-US" dirty="0"/>
          </a:p>
          <a:p>
            <a:r>
              <a:rPr lang="en-US" dirty="0"/>
              <a:t>Idea is move towards the intersection of activation/propagation vectors when inside "region of desirability".</a:t>
            </a:r>
          </a:p>
          <a:p>
            <a:pPr lvl="1"/>
            <a:r>
              <a:rPr lang="en-US" dirty="0"/>
              <a:t>Avoid going back to failed vector region.</a:t>
            </a:r>
          </a:p>
        </p:txBody>
      </p:sp>
    </p:spTree>
    <p:extLst>
      <p:ext uri="{BB962C8B-B14F-4D97-AF65-F5344CB8AC3E}">
        <p14:creationId xmlns:p14="http://schemas.microsoft.com/office/powerpoint/2010/main" val="425459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Algorithm: A Working </a:t>
            </a:r>
            <a:r>
              <a:rPr lang="en-US" dirty="0"/>
              <a:t>E</a:t>
            </a:r>
            <a:r>
              <a:rPr lang="en-US" dirty="0" smtClean="0"/>
              <a:t>xample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 t="3384" r="6701"/>
          <a:stretch/>
        </p:blipFill>
        <p:spPr>
          <a:xfrm>
            <a:off x="0" y="2093620"/>
            <a:ext cx="4572000" cy="334975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3384" r="7547"/>
          <a:stretch/>
        </p:blipFill>
        <p:spPr>
          <a:xfrm>
            <a:off x="4517964" y="2145173"/>
            <a:ext cx="4369668" cy="327111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Initial 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Initial Probability values for proposed algorithm</a:t>
            </a:r>
            <a:endParaRPr lang="en-US" sz="26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5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76200" y="2133072"/>
            <a:ext cx="4495800" cy="3267797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93449" y="2133600"/>
            <a:ext cx="4484376" cy="3259494"/>
          </a:xfrm>
        </p:spPr>
      </p:pic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4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10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68584" y="1976736"/>
            <a:ext cx="4618888" cy="3357264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83804" y="1998583"/>
            <a:ext cx="4483996" cy="3259217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15 Iterations..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986201" y="5410200"/>
            <a:ext cx="3585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random search</a:t>
            </a:r>
            <a:endParaRPr lang="en-US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416283"/>
            <a:ext cx="373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Probability values for proposed algorithm</a:t>
            </a:r>
            <a:endParaRPr lang="en-US" sz="2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99956" y="2108913"/>
            <a:ext cx="4587515" cy="3334461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t="6190" r="7547"/>
          <a:stretch/>
        </p:blipFill>
        <p:spPr>
          <a:xfrm>
            <a:off x="4572000" y="2108913"/>
            <a:ext cx="4541875" cy="3301287"/>
          </a:xfrm>
        </p:spPr>
      </p:pic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Simulation Setup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576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Purpose</a:t>
            </a:r>
          </a:p>
          <a:p>
            <a:endParaRPr lang="en-US" sz="2800" dirty="0" smtClean="0"/>
          </a:p>
          <a:p>
            <a:r>
              <a:rPr lang="en-US" sz="2800" dirty="0" smtClean="0"/>
              <a:t>Background</a:t>
            </a:r>
          </a:p>
          <a:p>
            <a:endParaRPr lang="en-US" sz="2800" dirty="0" smtClean="0"/>
          </a:p>
          <a:p>
            <a:r>
              <a:rPr lang="en-US" sz="2800" dirty="0" smtClean="0"/>
              <a:t>Methodology</a:t>
            </a:r>
          </a:p>
          <a:p>
            <a:endParaRPr lang="en-US" sz="2800" dirty="0" smtClean="0"/>
          </a:p>
          <a:p>
            <a:r>
              <a:rPr lang="en-US" sz="2800" dirty="0" smtClean="0"/>
              <a:t>Simulation setup</a:t>
            </a:r>
          </a:p>
          <a:p>
            <a:endParaRPr lang="en-US" sz="2800" dirty="0"/>
          </a:p>
          <a:p>
            <a:r>
              <a:rPr lang="en-US" sz="2800" dirty="0" smtClean="0"/>
              <a:t>Results</a:t>
            </a:r>
          </a:p>
          <a:p>
            <a:pPr marL="118872" indent="0">
              <a:buNone/>
            </a:pPr>
            <a:endParaRPr lang="en-US" sz="2800" dirty="0" smtClean="0"/>
          </a:p>
          <a:p>
            <a:r>
              <a:rPr lang="en-US" sz="2800" dirty="0" smtClean="0"/>
              <a:t>Future work</a:t>
            </a:r>
          </a:p>
          <a:p>
            <a:endParaRPr lang="en-US" sz="2800" dirty="0"/>
          </a:p>
          <a:p>
            <a:r>
              <a:rPr lang="en-US" sz="2800" dirty="0" smtClean="0"/>
              <a:t>Conclusion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640597" y="6476999"/>
            <a:ext cx="3760204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DFT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MATLAB from </a:t>
            </a:r>
            <a:r>
              <a:rPr lang="en-US" dirty="0" err="1" smtClean="0"/>
              <a:t>MathWorks</a:t>
            </a:r>
            <a:r>
              <a:rPr lang="en-US" dirty="0" smtClean="0"/>
              <a:t> used to code the proposed algorithm.</a:t>
            </a:r>
          </a:p>
          <a:p>
            <a:endParaRPr lang="en-US" dirty="0"/>
          </a:p>
          <a:p>
            <a:r>
              <a:rPr lang="en-US" dirty="0" smtClean="0"/>
              <a:t>Test vectors extracted from MATLAB were sent to Mentor’s </a:t>
            </a:r>
            <a:r>
              <a:rPr lang="en-US" dirty="0" err="1" smtClean="0"/>
              <a:t>FastScan</a:t>
            </a:r>
            <a:r>
              <a:rPr lang="en-US" dirty="0" smtClean="0"/>
              <a:t> to verify if they can test the fault.</a:t>
            </a:r>
          </a:p>
          <a:p>
            <a:endParaRPr lang="en-US" dirty="0"/>
          </a:p>
          <a:p>
            <a:r>
              <a:rPr lang="en-US" dirty="0" err="1" smtClean="0"/>
              <a:t>FastScan’s</a:t>
            </a:r>
            <a:r>
              <a:rPr lang="en-US" dirty="0" smtClean="0"/>
              <a:t> random pattern generator used to emulate a random search for test vectors.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Results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Circuit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773936"/>
            <a:ext cx="3733800" cy="43982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given circuit has a stuck-at-1 fault on a line.</a:t>
            </a:r>
          </a:p>
          <a:p>
            <a:endParaRPr lang="en-US" dirty="0" smtClean="0"/>
          </a:p>
          <a:p>
            <a:r>
              <a:rPr lang="en-US" dirty="0" smtClean="0"/>
              <a:t>Fault site has:</a:t>
            </a:r>
          </a:p>
          <a:p>
            <a:pPr lvl="1"/>
            <a:r>
              <a:rPr lang="en-US" dirty="0" smtClean="0"/>
              <a:t>One successful test.</a:t>
            </a:r>
          </a:p>
          <a:p>
            <a:pPr lvl="1"/>
            <a:r>
              <a:rPr lang="en-US" dirty="0" smtClean="0"/>
              <a:t>Eight activation vectors.</a:t>
            </a:r>
          </a:p>
          <a:p>
            <a:pPr lvl="1"/>
            <a:r>
              <a:rPr lang="en-US" dirty="0" smtClean="0"/>
              <a:t>Four propagation vectors.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Performed 100 trial runs on the faulty circuit.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t="6723" r="3054" b="5863"/>
          <a:stretch/>
        </p:blipFill>
        <p:spPr>
          <a:xfrm>
            <a:off x="3907301" y="2743200"/>
            <a:ext cx="5030959" cy="21443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6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Circuit Results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6109" r="7907"/>
          <a:stretch/>
        </p:blipFill>
        <p:spPr>
          <a:xfrm>
            <a:off x="1371600" y="1524000"/>
            <a:ext cx="5867400" cy="43434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52661" y="5660648"/>
            <a:ext cx="72007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</a:t>
            </a:r>
            <a:r>
              <a:rPr lang="en-US" sz="2600" dirty="0" smtClean="0"/>
              <a:t>istribution of number of iterations needed to search for the correct test vector (#PIs = 6).</a:t>
            </a:r>
            <a:endParaRPr lang="en-US" sz="2600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 Control </a:t>
            </a:r>
            <a:r>
              <a:rPr lang="en-US" dirty="0"/>
              <a:t>C</a:t>
            </a:r>
            <a:r>
              <a:rPr lang="en-US" dirty="0" smtClean="0"/>
              <a:t>ircuit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" t="6108" r="7505" b="1647"/>
          <a:stretch/>
        </p:blipFill>
        <p:spPr>
          <a:xfrm>
            <a:off x="1295400" y="1524000"/>
            <a:ext cx="5867400" cy="4323348"/>
          </a:xfrm>
        </p:spPr>
      </p:pic>
      <p:sp>
        <p:nvSpPr>
          <p:cNvPr id="10" name="TextBox 9"/>
          <p:cNvSpPr txBox="1"/>
          <p:nvPr/>
        </p:nvSpPr>
        <p:spPr>
          <a:xfrm>
            <a:off x="952661" y="5660648"/>
            <a:ext cx="72007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</a:t>
            </a:r>
            <a:r>
              <a:rPr lang="en-US" sz="2600" dirty="0" smtClean="0"/>
              <a:t>istribution of number of iterations needed to search for the correct test vector (#PIs = 7).</a:t>
            </a:r>
            <a:endParaRPr lang="en-US" sz="2600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Average Iterations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865646"/>
              </p:ext>
            </p:extLst>
          </p:nvPr>
        </p:nvGraphicFramePr>
        <p:xfrm>
          <a:off x="152401" y="1600200"/>
          <a:ext cx="8785859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0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Circuit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Search space size, N = 2</a:t>
                      </a:r>
                      <a:r>
                        <a:rPr lang="en-US" sz="2400" baseline="30000" dirty="0" smtClean="0"/>
                        <a:t>#PI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Grover’s</a:t>
                      </a:r>
                      <a:r>
                        <a:rPr lang="en-US" sz="2400" baseline="0" dirty="0" smtClean="0"/>
                        <a:t> quantum search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baseline="0" dirty="0" smtClean="0"/>
                        <a:t> (√N)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Proposed</a:t>
                      </a:r>
                      <a:r>
                        <a:rPr lang="en-US" sz="2400" baseline="0" dirty="0" smtClean="0"/>
                        <a:t> algorithm</a:t>
                      </a:r>
                      <a:endParaRPr lang="en-US" sz="2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Random search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/>
                        <a:t>(~ N/2)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Test circuit (#PI</a:t>
                      </a:r>
                      <a:r>
                        <a:rPr lang="en-US" sz="2400" baseline="0" dirty="0" smtClean="0"/>
                        <a:t> = 6)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64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8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14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34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ALU control (#PI = 7)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128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11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15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Decoder</a:t>
                      </a:r>
                      <a:r>
                        <a:rPr lang="en-US" sz="2400" baseline="0" dirty="0" smtClean="0"/>
                        <a:t> (#PI = 8)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256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16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133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C6288</a:t>
                      </a:r>
                    </a:p>
                    <a:p>
                      <a:pPr algn="ctr"/>
                      <a:r>
                        <a:rPr lang="en-US" sz="2400" dirty="0" smtClean="0"/>
                        <a:t>(#PI = 32)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4.30×10</a:t>
                      </a:r>
                      <a:r>
                        <a:rPr lang="en-US" sz="2800" baseline="30000" dirty="0" smtClean="0"/>
                        <a:t>9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B050"/>
                          </a:solidFill>
                        </a:rPr>
                        <a:t>65,536</a:t>
                      </a:r>
                      <a:endParaRPr lang="en-US" sz="2800" dirty="0">
                        <a:solidFill>
                          <a:srgbClr val="00B05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74,352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2.42×10</a:t>
                      </a:r>
                      <a:r>
                        <a:rPr lang="en-US" sz="2800" baseline="30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sz="2800" baseline="300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6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591"/>
            <a:ext cx="8229600" cy="4930408"/>
          </a:xfrm>
        </p:spPr>
        <p:txBody>
          <a:bodyPr vert="horz" lIns="54864" tIns="91440" rtlCol="0" anchor="t">
            <a:noAutofit/>
          </a:bodyPr>
          <a:lstStyle/>
          <a:p>
            <a:r>
              <a:rPr lang="en-US" dirty="0" smtClean="0"/>
              <a:t>Optimizing the algorithm for more efficiency.</a:t>
            </a:r>
          </a:p>
          <a:p>
            <a:pPr lvl="1"/>
            <a:r>
              <a:rPr lang="en-US" dirty="0" smtClean="0"/>
              <a:t>Try different methods of implementation e.g. probability correlation between test vectors.</a:t>
            </a:r>
          </a:p>
          <a:p>
            <a:endParaRPr lang="en-US" sz="2700" dirty="0" smtClean="0"/>
          </a:p>
          <a:p>
            <a:r>
              <a:rPr lang="en-US" dirty="0" smtClean="0"/>
              <a:t>Running simulations on all ISCAS benchmark circuits.</a:t>
            </a:r>
          </a:p>
          <a:p>
            <a:endParaRPr lang="en-US" sz="2700" dirty="0" smtClean="0"/>
          </a:p>
          <a:p>
            <a:r>
              <a:rPr lang="en-US" dirty="0" smtClean="0"/>
              <a:t>Comparing efficiency with other contemporary and deterministic algorithms to prove superiority.</a:t>
            </a:r>
          </a:p>
          <a:p>
            <a:endParaRPr lang="en-US" sz="27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Conclusion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Demonstrated  proof of concept of new probabilistic correlation algorithm.</a:t>
            </a:r>
          </a:p>
          <a:p>
            <a:endParaRPr lang="en-US" sz="2800" dirty="0"/>
          </a:p>
          <a:p>
            <a:r>
              <a:rPr lang="en-US" sz="2800" dirty="0" smtClean="0"/>
              <a:t>Initial results show the superiority of algorithm over random search for hard to detect stuck-at faults.</a:t>
            </a:r>
          </a:p>
          <a:p>
            <a:endParaRPr lang="en-US" sz="2800" dirty="0"/>
          </a:p>
          <a:p>
            <a:r>
              <a:rPr lang="en-US" sz="2800" dirty="0" smtClean="0"/>
              <a:t>First attempt to emulate the mathematical model of Grover’s algorithm in a more practical manner.</a:t>
            </a:r>
          </a:p>
          <a:p>
            <a:pPr lvl="1"/>
            <a:r>
              <a:rPr lang="en-US" sz="2400" dirty="0" smtClean="0"/>
              <a:t>Promises of better and more efficient implementations underway.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860" dirty="0" smtClean="0"/>
              <a:t>[1] </a:t>
            </a:r>
            <a:r>
              <a:rPr lang="en-US" sz="1860" dirty="0"/>
              <a:t>O. H. Ibarra and S. </a:t>
            </a:r>
            <a:r>
              <a:rPr lang="en-US" sz="1860" dirty="0" err="1"/>
              <a:t>Sahni</a:t>
            </a:r>
            <a:r>
              <a:rPr lang="en-US" sz="1860" dirty="0"/>
              <a:t>, “</a:t>
            </a:r>
            <a:r>
              <a:rPr lang="en-US" sz="1860" dirty="0" err="1"/>
              <a:t>Polynomially</a:t>
            </a:r>
            <a:r>
              <a:rPr lang="en-US" sz="1860" dirty="0"/>
              <a:t> complete fault detection problems,” IEEE Trans. Computers, vol. 24, no. 3, pp. 242–249, 1975.</a:t>
            </a:r>
          </a:p>
          <a:p>
            <a:pPr marL="118872" indent="0">
              <a:buNone/>
            </a:pPr>
            <a:r>
              <a:rPr lang="en-US" sz="1860" dirty="0" smtClean="0"/>
              <a:t>[2] </a:t>
            </a:r>
            <a:r>
              <a:rPr lang="en-US" sz="1860" dirty="0"/>
              <a:t>H. Fujiwara and S. </a:t>
            </a:r>
            <a:r>
              <a:rPr lang="en-US" sz="1860" dirty="0" err="1"/>
              <a:t>Toida</a:t>
            </a:r>
            <a:r>
              <a:rPr lang="en-US" sz="1860" dirty="0"/>
              <a:t>, “The complexity of fault detection problems for combinational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6, pp. 555–560, 1982</a:t>
            </a:r>
            <a:r>
              <a:rPr lang="en-US" sz="1860" dirty="0" smtClean="0"/>
              <a:t>.</a:t>
            </a:r>
          </a:p>
          <a:p>
            <a:pPr marL="118872" indent="0">
              <a:buNone/>
            </a:pPr>
            <a:r>
              <a:rPr lang="en-US" sz="1860" dirty="0" smtClean="0"/>
              <a:t>[3] </a:t>
            </a:r>
            <a:r>
              <a:rPr lang="en-US" sz="1860" dirty="0"/>
              <a:t>G. </a:t>
            </a:r>
            <a:r>
              <a:rPr lang="en-US" sz="1860" dirty="0" err="1"/>
              <a:t>Seroussi</a:t>
            </a:r>
            <a:r>
              <a:rPr lang="en-US" sz="1860" dirty="0"/>
              <a:t> and N. H. </a:t>
            </a:r>
            <a:r>
              <a:rPr lang="en-US" sz="1860" dirty="0" err="1"/>
              <a:t>Bshouty</a:t>
            </a:r>
            <a:r>
              <a:rPr lang="en-US" sz="1860" dirty="0"/>
              <a:t>, “Vector sets for exhaustive testing of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Information Theory, vol. 34, no. 3, pp. 513–522, 1988.</a:t>
            </a:r>
          </a:p>
          <a:p>
            <a:pPr marL="118872" indent="0">
              <a:buNone/>
            </a:pPr>
            <a:r>
              <a:rPr lang="en-US" sz="1860" dirty="0" smtClean="0"/>
              <a:t>[4] </a:t>
            </a:r>
            <a:r>
              <a:rPr lang="en-US" sz="1860" dirty="0"/>
              <a:t>J. P. Roth, “Diagnosis of automata failures: A calculus and a method,” IBM Journal of Research and Development, vol. 10, no. 4, pp. 278–291, 1966.</a:t>
            </a:r>
          </a:p>
          <a:p>
            <a:pPr marL="118872" indent="0">
              <a:buNone/>
            </a:pPr>
            <a:r>
              <a:rPr lang="en-US" sz="1860" dirty="0" smtClean="0"/>
              <a:t>[5] </a:t>
            </a:r>
            <a:r>
              <a:rPr lang="en-US" sz="1860" dirty="0"/>
              <a:t>P. </a:t>
            </a:r>
            <a:r>
              <a:rPr lang="en-US" sz="1860" dirty="0" err="1"/>
              <a:t>Goel</a:t>
            </a:r>
            <a:r>
              <a:rPr lang="en-US" sz="1860" dirty="0"/>
              <a:t>, “An implicit enumeration algorithm to generate tests for combinational logic circuits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3, pp. 215–222, 1981.</a:t>
            </a:r>
          </a:p>
          <a:p>
            <a:pPr marL="118872" indent="0">
              <a:buNone/>
            </a:pPr>
            <a:r>
              <a:rPr lang="en-US" sz="1860" dirty="0" smtClean="0"/>
              <a:t>[6] </a:t>
            </a:r>
            <a:r>
              <a:rPr lang="en-US" sz="1860" dirty="0"/>
              <a:t>H. Fujiwara and T. </a:t>
            </a:r>
            <a:r>
              <a:rPr lang="en-US" sz="1860" dirty="0" err="1"/>
              <a:t>Shimono</a:t>
            </a:r>
            <a:r>
              <a:rPr lang="en-US" sz="1860" dirty="0"/>
              <a:t>, “On the acceleration of test generation algorithms</a:t>
            </a:r>
            <a:r>
              <a:rPr lang="en-US" sz="1860" dirty="0" smtClean="0"/>
              <a:t>,” </a:t>
            </a:r>
            <a:r>
              <a:rPr lang="en-US" sz="1860" dirty="0"/>
              <a:t>IEEE Transactions on Computers, vol. 100, no. 12, pp. 1137–1144, 1983</a:t>
            </a:r>
            <a:r>
              <a:rPr lang="en-US" sz="1860" dirty="0" smtClean="0"/>
              <a:t>.</a:t>
            </a:r>
          </a:p>
          <a:p>
            <a:pPr marL="118872" indent="0">
              <a:buNone/>
            </a:pPr>
            <a:r>
              <a:rPr lang="en-US" sz="1860" dirty="0"/>
              <a:t>[7] S. B. Akers, “Universal test sets for logic networks</a:t>
            </a:r>
            <a:r>
              <a:rPr lang="en-US" sz="1860" dirty="0" smtClean="0"/>
              <a:t>,” </a:t>
            </a:r>
            <a:r>
              <a:rPr lang="en-US" sz="1860" dirty="0"/>
              <a:t>IEEE Conference Record of 13th Annual Symposium on Switching and </a:t>
            </a:r>
            <a:r>
              <a:rPr lang="en-US" sz="1860" dirty="0" smtClean="0"/>
              <a:t>Automata</a:t>
            </a:r>
            <a:r>
              <a:rPr lang="en-US" sz="1860" dirty="0"/>
              <a:t> Theory</a:t>
            </a:r>
            <a:r>
              <a:rPr lang="en-US" sz="1860" dirty="0" smtClean="0"/>
              <a:t>, </a:t>
            </a:r>
            <a:r>
              <a:rPr lang="en-US" sz="1860" dirty="0"/>
              <a:t>1972, pp. 177–184.</a:t>
            </a:r>
          </a:p>
          <a:p>
            <a:pPr marL="118872" indent="0">
              <a:buNone/>
            </a:pPr>
            <a:endParaRPr lang="en-US" sz="2000" dirty="0"/>
          </a:p>
          <a:p>
            <a:pPr marL="118872" indent="0">
              <a:buNone/>
            </a:pPr>
            <a:endParaRPr lang="en-US" sz="20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(contd..)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87680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740" dirty="0" smtClean="0"/>
              <a:t>[8] </a:t>
            </a:r>
            <a:r>
              <a:rPr lang="en-US" sz="1740" dirty="0"/>
              <a:t>S. M. Reddy, “Complete test sets for logic functions</a:t>
            </a:r>
            <a:r>
              <a:rPr lang="en-US" sz="1740" dirty="0" smtClean="0"/>
              <a:t>,” </a:t>
            </a:r>
            <a:r>
              <a:rPr lang="en-US" sz="1740" dirty="0"/>
              <a:t>IEEE Transactions on Computers, vol. 100, no. 11, pp. 1016–1020, 1973.</a:t>
            </a:r>
          </a:p>
          <a:p>
            <a:pPr marL="118872" indent="0">
              <a:buNone/>
            </a:pPr>
            <a:r>
              <a:rPr lang="en-US" sz="1740" dirty="0" smtClean="0"/>
              <a:t>[</a:t>
            </a:r>
            <a:r>
              <a:rPr lang="en-US" sz="1740" dirty="0"/>
              <a:t>9] H. D. </a:t>
            </a:r>
            <a:r>
              <a:rPr lang="en-US" sz="1740" dirty="0" err="1"/>
              <a:t>Schnurmann</a:t>
            </a:r>
            <a:r>
              <a:rPr lang="en-US" sz="1740" dirty="0"/>
              <a:t>, E. </a:t>
            </a:r>
            <a:r>
              <a:rPr lang="en-US" sz="1740" dirty="0" err="1"/>
              <a:t>Lindbloom</a:t>
            </a:r>
            <a:r>
              <a:rPr lang="en-US" sz="1740" dirty="0"/>
              <a:t>, and R. G. Carpenter, “The weighted random test-pattern generator</a:t>
            </a:r>
            <a:r>
              <a:rPr lang="en-US" sz="1740" dirty="0" smtClean="0"/>
              <a:t>,” </a:t>
            </a:r>
            <a:r>
              <a:rPr lang="en-US" sz="1740" dirty="0"/>
              <a:t>IEEE Transactions on Computers, vol. 100, no. 7, pp. 695–700, 1975.</a:t>
            </a:r>
          </a:p>
          <a:p>
            <a:pPr marL="118872" indent="0">
              <a:buNone/>
            </a:pPr>
            <a:r>
              <a:rPr lang="en-US" sz="1740" dirty="0"/>
              <a:t>[10] V. D. Agrawal, “An information theoretic approach to digital fault testing,” IEEE Transactions on Computers, vol. 30, no. 8, pp. 582–587, 1981.</a:t>
            </a:r>
          </a:p>
          <a:p>
            <a:pPr marL="118872" indent="0">
              <a:buNone/>
            </a:pPr>
            <a:r>
              <a:rPr lang="en-US" sz="1740" dirty="0"/>
              <a:t>[11] N. Yogi and V. D. Agrawal, “Spectral </a:t>
            </a:r>
            <a:r>
              <a:rPr lang="en-US" sz="1740" dirty="0" smtClean="0"/>
              <a:t>RTL </a:t>
            </a:r>
            <a:r>
              <a:rPr lang="en-US" sz="1740" dirty="0"/>
              <a:t>test generation for gate-level stuck-at faults,” </a:t>
            </a:r>
            <a:r>
              <a:rPr lang="en-US" sz="1740" dirty="0" smtClean="0"/>
              <a:t>Proc. 15</a:t>
            </a:r>
            <a:r>
              <a:rPr lang="en-US" sz="1740" baseline="30000" dirty="0" smtClean="0"/>
              <a:t>th</a:t>
            </a:r>
            <a:r>
              <a:rPr lang="en-US" sz="1740" dirty="0" smtClean="0"/>
              <a:t> IEEE Asian </a:t>
            </a:r>
            <a:r>
              <a:rPr lang="en-US" sz="1740" dirty="0"/>
              <a:t>Test </a:t>
            </a:r>
            <a:r>
              <a:rPr lang="en-US" sz="1740" dirty="0" smtClean="0"/>
              <a:t>Symposium, </a:t>
            </a:r>
            <a:r>
              <a:rPr lang="en-US" sz="1740" dirty="0"/>
              <a:t>2006, pp. 83–88</a:t>
            </a:r>
            <a:r>
              <a:rPr lang="en-US" sz="1740" dirty="0" smtClean="0"/>
              <a:t>.</a:t>
            </a:r>
          </a:p>
          <a:p>
            <a:pPr marL="118872" indent="0">
              <a:buNone/>
            </a:pPr>
            <a:r>
              <a:rPr lang="en-US" sz="1740" dirty="0" smtClean="0"/>
              <a:t>[12] </a:t>
            </a:r>
            <a:r>
              <a:rPr lang="en-US" sz="1740" dirty="0"/>
              <a:t>L. K. Grover, “A Fast Quantum Mechanical Algorithm </a:t>
            </a:r>
            <a:r>
              <a:rPr lang="en-US" sz="1740" dirty="0" smtClean="0"/>
              <a:t>for Database </a:t>
            </a:r>
            <a:r>
              <a:rPr lang="en-US" sz="1740" dirty="0"/>
              <a:t>Search,” in Proc. 28th Annual ACM </a:t>
            </a:r>
            <a:r>
              <a:rPr lang="en-US" sz="1740" dirty="0" smtClean="0"/>
              <a:t>Symposium on Theory of </a:t>
            </a:r>
            <a:r>
              <a:rPr lang="en-US" sz="1740" dirty="0"/>
              <a:t>Computing, 1996, pp. </a:t>
            </a:r>
            <a:r>
              <a:rPr lang="en-US" sz="1740" dirty="0" smtClean="0"/>
              <a:t>212–219.</a:t>
            </a:r>
          </a:p>
          <a:p>
            <a:pPr marL="118872" indent="0">
              <a:buNone/>
            </a:pPr>
            <a:r>
              <a:rPr lang="en-US" sz="1740" dirty="0" smtClean="0"/>
              <a:t>[13] C</a:t>
            </a:r>
            <a:r>
              <a:rPr lang="en-US" sz="1740" dirty="0"/>
              <a:t>. H. Bennett, E. Bernstein, G. Brassard, and U. </a:t>
            </a:r>
            <a:r>
              <a:rPr lang="en-US" sz="1740" dirty="0" err="1"/>
              <a:t>Vazirani</a:t>
            </a:r>
            <a:r>
              <a:rPr lang="en-US" sz="1740" dirty="0" smtClean="0"/>
              <a:t>, “</a:t>
            </a:r>
            <a:r>
              <a:rPr lang="en-US" sz="1740" dirty="0"/>
              <a:t>Strengths and Weaknesses of Quantum Computing,” </a:t>
            </a:r>
            <a:r>
              <a:rPr lang="en-US" sz="1740" dirty="0" smtClean="0"/>
              <a:t>SIAM Journal </a:t>
            </a:r>
            <a:r>
              <a:rPr lang="en-US" sz="1740" dirty="0"/>
              <a:t>on Computing, vol. 26, no. 5, pp. 1510–1523, 1997</a:t>
            </a:r>
            <a:r>
              <a:rPr lang="en-US" sz="1740" dirty="0" smtClean="0"/>
              <a:t>.</a:t>
            </a:r>
          </a:p>
          <a:p>
            <a:pPr marL="118872" indent="0">
              <a:buNone/>
            </a:pPr>
            <a:r>
              <a:rPr lang="en-US" sz="1740" dirty="0" smtClean="0"/>
              <a:t>[14] </a:t>
            </a:r>
            <a:r>
              <a:rPr lang="en-US" sz="1740" dirty="0"/>
              <a:t>M. A. Nielsen and I. L. Chuang, Quantum Computation </a:t>
            </a:r>
            <a:r>
              <a:rPr lang="en-US" sz="1740" dirty="0" smtClean="0"/>
              <a:t>and Quantum </a:t>
            </a:r>
            <a:r>
              <a:rPr lang="en-US" sz="1740" dirty="0"/>
              <a:t>Information. New York: Cambridge University </a:t>
            </a:r>
            <a:r>
              <a:rPr lang="en-US" sz="1740" dirty="0" smtClean="0"/>
              <a:t>Press, 10th </a:t>
            </a:r>
            <a:r>
              <a:rPr lang="en-US" sz="1740" dirty="0"/>
              <a:t>edition, 2011.</a:t>
            </a:r>
            <a:br>
              <a:rPr lang="en-US" sz="1740" dirty="0"/>
            </a:br>
            <a:r>
              <a:rPr lang="en-US" sz="1740" dirty="0" smtClean="0"/>
              <a:t>[15] </a:t>
            </a:r>
            <a:r>
              <a:rPr lang="en-US" sz="1740" dirty="0"/>
              <a:t>Y. K. </a:t>
            </a:r>
            <a:r>
              <a:rPr lang="en-US" sz="1740" dirty="0" err="1"/>
              <a:t>Malaiya</a:t>
            </a:r>
            <a:r>
              <a:rPr lang="en-US" sz="1740" dirty="0"/>
              <a:t>, “</a:t>
            </a:r>
            <a:r>
              <a:rPr lang="en-US" sz="1740" dirty="0" err="1"/>
              <a:t>Antirandom</a:t>
            </a:r>
            <a:r>
              <a:rPr lang="en-US" sz="1740" dirty="0"/>
              <a:t> testing: Getting the most out of black-box testing,” </a:t>
            </a:r>
            <a:r>
              <a:rPr lang="en-US" sz="1740" dirty="0" smtClean="0"/>
              <a:t>Proc. Sixth IEEE International </a:t>
            </a:r>
            <a:r>
              <a:rPr lang="en-US" sz="1740" dirty="0"/>
              <a:t>Symposium on Software Reliability </a:t>
            </a:r>
            <a:r>
              <a:rPr lang="en-US" sz="1740" dirty="0" smtClean="0"/>
              <a:t>Engineering, </a:t>
            </a:r>
            <a:r>
              <a:rPr lang="en-US" sz="1740" dirty="0"/>
              <a:t>1995, pp. 86–95</a:t>
            </a:r>
            <a:r>
              <a:rPr lang="en-US" sz="1740" dirty="0" smtClean="0"/>
              <a:t>.</a:t>
            </a:r>
            <a:endParaRPr lang="en-US" sz="1740" u="sng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Given a stuck-at fault, find a test.</a:t>
            </a:r>
          </a:p>
          <a:p>
            <a:pPr lvl="1"/>
            <a:r>
              <a:rPr lang="en-US" sz="2400" dirty="0" smtClean="0"/>
              <a:t>Specifically, finding tests for hard to detect stuck-at faults.</a:t>
            </a:r>
          </a:p>
          <a:p>
            <a:endParaRPr lang="en-US" dirty="0" smtClean="0"/>
          </a:p>
          <a:p>
            <a:r>
              <a:rPr lang="en-US" sz="2800" dirty="0" smtClean="0"/>
              <a:t>Improve the bottleneck of finding the unique tests.</a:t>
            </a:r>
          </a:p>
          <a:p>
            <a:endParaRPr lang="en-US" sz="2800" dirty="0"/>
          </a:p>
          <a:p>
            <a:r>
              <a:rPr lang="en-US" sz="2800" dirty="0" smtClean="0"/>
              <a:t>Rephrase the VLSI Testing problem as a database search problem.</a:t>
            </a:r>
          </a:p>
          <a:p>
            <a:pPr lvl="1"/>
            <a:r>
              <a:rPr lang="en-US" sz="2000" dirty="0" smtClean="0"/>
              <a:t>Practical implementation of Grover’s quantum search algorithm to target difficult to detect faults.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8077200" cy="16733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Questions??</a:t>
            </a:r>
            <a:endParaRPr lang="en-US" sz="6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6667" b="25554"/>
          <a:stretch/>
        </p:blipFill>
        <p:spPr>
          <a:xfrm>
            <a:off x="6019800" y="0"/>
            <a:ext cx="3048000" cy="50423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5" b="35364"/>
          <a:stretch/>
        </p:blipFill>
        <p:spPr>
          <a:xfrm>
            <a:off x="457200" y="63031"/>
            <a:ext cx="5143500" cy="3505201"/>
          </a:xfrm>
          <a:prstGeom prst="rect">
            <a:avLst/>
          </a:prstGeom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533400" y="5337048"/>
            <a:ext cx="8077200" cy="1292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6600" dirty="0" smtClean="0"/>
              <a:t>Thank You!!!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3685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3355848"/>
            <a:ext cx="8077200" cy="1673352"/>
          </a:xfrm>
        </p:spPr>
        <p:txBody>
          <a:bodyPr>
            <a:normAutofit/>
          </a:bodyPr>
          <a:lstStyle/>
          <a:p>
            <a:r>
              <a:rPr lang="en-US" sz="6600" dirty="0" smtClean="0"/>
              <a:t>Background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0AD00">
                    <a:satMod val="150000"/>
                  </a:srgbClr>
                </a:solidFill>
              </a:rPr>
              <a:t>Overview of Previous Research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/>
          </a:bodyPr>
          <a:lstStyle/>
          <a:p>
            <a:r>
              <a:rPr lang="en-US" sz="2800" dirty="0"/>
              <a:t>Fault detection problem is NP complete [Ibarra and </a:t>
            </a:r>
            <a:r>
              <a:rPr lang="en-US" sz="2800" dirty="0" err="1"/>
              <a:t>Sahni</a:t>
            </a:r>
            <a:r>
              <a:rPr lang="en-US" sz="2800" dirty="0"/>
              <a:t>, 1975; Fujiwara and </a:t>
            </a:r>
            <a:r>
              <a:rPr lang="en-US" sz="2800" dirty="0" err="1"/>
              <a:t>Toida</a:t>
            </a:r>
            <a:r>
              <a:rPr lang="en-US" sz="2800" dirty="0"/>
              <a:t>, 1982; </a:t>
            </a:r>
            <a:r>
              <a:rPr lang="en-US" sz="2800" dirty="0" err="1"/>
              <a:t>Seroussi</a:t>
            </a:r>
            <a:r>
              <a:rPr lang="en-US" sz="2800" dirty="0"/>
              <a:t> and </a:t>
            </a:r>
            <a:r>
              <a:rPr lang="en-US" sz="2800" dirty="0" err="1"/>
              <a:t>Bshouty</a:t>
            </a:r>
            <a:r>
              <a:rPr lang="en-US" sz="2800" dirty="0"/>
              <a:t>, 1988].</a:t>
            </a:r>
          </a:p>
          <a:p>
            <a:endParaRPr lang="en-US" sz="2800" dirty="0"/>
          </a:p>
          <a:p>
            <a:r>
              <a:rPr lang="en-US" sz="2800" dirty="0"/>
              <a:t>Increase in circuit size and complexity increases computation time.</a:t>
            </a:r>
          </a:p>
          <a:p>
            <a:pPr lvl="1"/>
            <a:r>
              <a:rPr lang="en-US" sz="2400" dirty="0"/>
              <a:t>Nature of NP problem.</a:t>
            </a:r>
          </a:p>
          <a:p>
            <a:pPr marL="118872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>
                <a:latin typeface="Corbel" charset="0"/>
              </a:rPr>
              <a:t>Generation of test vectors a classic VLSI problem.</a:t>
            </a:r>
          </a:p>
          <a:p>
            <a:pPr lvl="1"/>
            <a:r>
              <a:rPr lang="en-US" sz="2400" dirty="0">
                <a:latin typeface="Corbel" charset="0"/>
              </a:rPr>
              <a:t>Tackled by numerous algorithms.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0AD00">
                    <a:satMod val="150000"/>
                  </a:srgbClr>
                </a:solidFill>
              </a:rPr>
              <a:t>Overview (contd..)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 fontScale="55000" lnSpcReduction="20000"/>
          </a:bodyPr>
          <a:lstStyle/>
          <a:p>
            <a:pPr lvl="2"/>
            <a:endParaRPr lang="en-US" sz="2000" dirty="0">
              <a:latin typeface="Arial" charset="0"/>
            </a:endParaRPr>
          </a:p>
          <a:p>
            <a:r>
              <a:rPr lang="en-US" dirty="0"/>
              <a:t>Deterministic algorithms derived from structural description of circuits.</a:t>
            </a:r>
          </a:p>
          <a:p>
            <a:pPr lvl="1"/>
            <a:r>
              <a:rPr lang="en-US" sz="2400" dirty="0"/>
              <a:t>D Algorithm [Roth, 1966].</a:t>
            </a:r>
          </a:p>
          <a:p>
            <a:pPr lvl="1"/>
            <a:r>
              <a:rPr lang="en-US" sz="2400" dirty="0"/>
              <a:t>PODEM [Goel, 1981].</a:t>
            </a:r>
          </a:p>
          <a:p>
            <a:pPr lvl="1"/>
            <a:r>
              <a:rPr lang="en-US" sz="2400" dirty="0"/>
              <a:t>FAN [Fujiwara and Shimono, 1983].</a:t>
            </a:r>
          </a:p>
          <a:p>
            <a:pPr lvl="1"/>
            <a:r>
              <a:rPr lang="en-US" sz="2400" dirty="0"/>
              <a:t>And various others...</a:t>
            </a:r>
          </a:p>
          <a:p>
            <a:endParaRPr lang="en-US" sz="2800" dirty="0"/>
          </a:p>
          <a:p>
            <a:r>
              <a:rPr lang="en-US" dirty="0"/>
              <a:t>Test sets derived from functional description of circuits [Akers, 1972; Reddy, 1973].</a:t>
            </a:r>
          </a:p>
          <a:p>
            <a:endParaRPr lang="en-US" sz="2800" dirty="0"/>
          </a:p>
          <a:p>
            <a:r>
              <a:rPr lang="en-US" dirty="0"/>
              <a:t>Use of weighted random test generators.</a:t>
            </a:r>
          </a:p>
          <a:p>
            <a:pPr lvl="1"/>
            <a:r>
              <a:rPr lang="en-US" sz="2400" dirty="0"/>
              <a:t>Heuristics like input switching activity and weight assignment [Schnurmann et al., 1972].</a:t>
            </a:r>
          </a:p>
          <a:p>
            <a:pPr lvl="1"/>
            <a:r>
              <a:rPr lang="en-US" sz="2400" dirty="0"/>
              <a:t>Skewing input probabiltiy to attain maximum output entropy [Agrawal, 1981].</a:t>
            </a:r>
          </a:p>
          <a:p>
            <a:endParaRPr lang="en-US" sz="2800" dirty="0"/>
          </a:p>
          <a:p>
            <a:r>
              <a:rPr lang="en-US" dirty="0"/>
              <a:t>Adaptive Test generation</a:t>
            </a:r>
          </a:p>
          <a:p>
            <a:pPr lvl="1"/>
            <a:r>
              <a:rPr lang="en-US" sz="2400" dirty="0"/>
              <a:t>Genetic algorithms [Shafer and Morishma, 1987; Srinivas and Patnaik, 1994].</a:t>
            </a:r>
          </a:p>
          <a:p>
            <a:pPr lvl="1"/>
            <a:r>
              <a:rPr lang="en-US" sz="2400" dirty="0"/>
              <a:t>Anti-random test generators [Malaiya, 1995].</a:t>
            </a:r>
          </a:p>
          <a:p>
            <a:pPr lvl="1"/>
            <a:r>
              <a:rPr lang="en-US" sz="2400" dirty="0"/>
              <a:t>Using spectral properties of successful tests to generate new test vectors [Yogi and Agrawal, 2006].</a:t>
            </a:r>
          </a:p>
          <a:p>
            <a:endParaRPr lang="en-US" sz="2800" dirty="0"/>
          </a:p>
          <a:p>
            <a:r>
              <a:rPr lang="en-US" dirty="0"/>
              <a:t>Search limits when searching for unique test vectors of hard to detect faults.</a:t>
            </a:r>
          </a:p>
          <a:p>
            <a:pPr lvl="1"/>
            <a:r>
              <a:rPr lang="en-US" sz="2400" dirty="0"/>
              <a:t>Problem devolves back to NP hard problem.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 fontScale="62500" lnSpcReduction="20000"/>
          </a:bodyPr>
          <a:lstStyle/>
          <a:p>
            <a:r>
              <a:rPr lang="en-US" dirty="0"/>
              <a:t>Growing interest in quantum computing leading to revisiting of NP hard problems.</a:t>
            </a:r>
          </a:p>
          <a:p>
            <a:pPr lvl="1"/>
            <a:r>
              <a:rPr lang="en-US" dirty="0"/>
              <a:t>Find optimal solutions in linear time.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i="1" dirty="0"/>
              <a:t>n </a:t>
            </a:r>
            <a:r>
              <a:rPr lang="en-US" dirty="0"/>
              <a:t>primary input (PI) circuit can have N = </a:t>
            </a:r>
            <a:r>
              <a:rPr lang="en-US" dirty="0" smtClean="0"/>
              <a:t>2</a:t>
            </a:r>
            <a:r>
              <a:rPr lang="en-US" i="1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possible test vector combinations.</a:t>
            </a:r>
          </a:p>
          <a:p>
            <a:pPr lvl="1"/>
            <a:r>
              <a:rPr lang="en-US" dirty="0"/>
              <a:t>A test can be found from among these N vectors.</a:t>
            </a:r>
          </a:p>
          <a:p>
            <a:endParaRPr lang="en-US" dirty="0"/>
          </a:p>
          <a:p>
            <a:r>
              <a:rPr lang="en-US" dirty="0"/>
              <a:t>Hence, VLSI testing problem can rephrased as an unsorted database search problem of N elements.</a:t>
            </a:r>
          </a:p>
          <a:p>
            <a:pPr lvl="1"/>
            <a:r>
              <a:rPr lang="en-US" dirty="0"/>
              <a:t>In our best interest to implement one of the fastest unsorted database search algorithms to find test vectors.</a:t>
            </a:r>
          </a:p>
          <a:p>
            <a:endParaRPr lang="en-US" dirty="0"/>
          </a:p>
          <a:p>
            <a:r>
              <a:rPr lang="en-US" dirty="0"/>
              <a:t>Grover's quantum search algorithm [Grover, 1996] can search through an unsorted database in sub-linear time.</a:t>
            </a:r>
          </a:p>
          <a:p>
            <a:pPr lvl="1"/>
            <a:r>
              <a:rPr lang="en-US" dirty="0"/>
              <a:t>Deemed the fastest way to search an unsorted database theoretically [Bennett el al., 1997].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Grover's Quantum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 fontScale="85000" lnSpcReduction="20000"/>
          </a:bodyPr>
          <a:lstStyle/>
          <a:p>
            <a:r>
              <a:rPr lang="en-US" dirty="0"/>
              <a:t>Finds the element in an unsorted database which can satisfy a particular function.</a:t>
            </a:r>
          </a:p>
          <a:p>
            <a:pPr lvl="1"/>
            <a:r>
              <a:rPr lang="en-US" dirty="0"/>
              <a:t>Uses an "Oracle" to iteratively search for the qubits representing the element to be searched.</a:t>
            </a:r>
          </a:p>
          <a:p>
            <a:endParaRPr lang="en-US" dirty="0"/>
          </a:p>
          <a:p>
            <a:r>
              <a:rPr lang="en-US" dirty="0"/>
              <a:t>Idea of “Oracle” key behind implementation of Grover’s quantum search algorithm.</a:t>
            </a:r>
          </a:p>
          <a:p>
            <a:pPr lvl="1"/>
            <a:r>
              <a:rPr lang="en-US" dirty="0"/>
              <a:t>Can recognize the solution to a database search without knowing the actual solution.</a:t>
            </a:r>
          </a:p>
          <a:p>
            <a:endParaRPr lang="en-US" dirty="0"/>
          </a:p>
          <a:p>
            <a:r>
              <a:rPr lang="en-US" dirty="0"/>
              <a:t>Distinction between </a:t>
            </a:r>
            <a:r>
              <a:rPr lang="en-US" i="1" dirty="0"/>
              <a:t>“knowing”</a:t>
            </a:r>
            <a:r>
              <a:rPr lang="en-US" dirty="0"/>
              <a:t> the solution and </a:t>
            </a:r>
            <a:r>
              <a:rPr lang="en-US" i="1" dirty="0"/>
              <a:t>“recognizing”</a:t>
            </a:r>
            <a:r>
              <a:rPr lang="en-US" dirty="0"/>
              <a:t> the solution [Nielsen and Chuang, 2011].</a:t>
            </a:r>
          </a:p>
          <a:p>
            <a:pPr lvl="1"/>
            <a:r>
              <a:rPr lang="en-US" dirty="0"/>
              <a:t>Possible to do the latter without knowing the former.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5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(contd..)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54864" tIns="91440" rtlCol="0" anchor="t">
            <a:normAutofit fontScale="85000" lnSpcReduction="20000"/>
          </a:bodyPr>
          <a:lstStyle/>
          <a:p>
            <a:r>
              <a:rPr lang="en-US" dirty="0">
                <a:latin typeface="Corbel" charset="0"/>
              </a:rPr>
              <a:t>Nature of quantum computing implies no information loss.</a:t>
            </a:r>
          </a:p>
          <a:p>
            <a:endParaRPr lang="en-US" dirty="0">
              <a:latin typeface="Corbel" charset="0"/>
            </a:endParaRPr>
          </a:p>
          <a:p>
            <a:r>
              <a:rPr lang="en-US" dirty="0">
                <a:latin typeface="Corbel" charset="0"/>
              </a:rPr>
              <a:t>Contemporary </a:t>
            </a:r>
            <a:r>
              <a:rPr lang="en-US" dirty="0"/>
              <a:t>algorithms ignore failed test vectors and only use previous successes.</a:t>
            </a:r>
          </a:p>
          <a:p>
            <a:endParaRPr lang="en-US" dirty="0"/>
          </a:p>
          <a:p>
            <a:r>
              <a:rPr lang="en-US" dirty="0"/>
              <a:t>Proposed algorithm utilizes both successful and failed test vectors.</a:t>
            </a:r>
          </a:p>
          <a:p>
            <a:pPr lvl="1"/>
            <a:r>
              <a:rPr lang="en-US" dirty="0"/>
              <a:t>Moving away from failed vectors will lead to solution in quicker iterations.</a:t>
            </a:r>
          </a:p>
          <a:p>
            <a:endParaRPr lang="en-US" dirty="0"/>
          </a:p>
          <a:p>
            <a:r>
              <a:rPr lang="en-US" dirty="0"/>
              <a:t>Proposed algorithm contains the essence of Grover’s </a:t>
            </a:r>
            <a:r>
              <a:rPr lang="en-US"/>
              <a:t>quantum search algorithm</a:t>
            </a:r>
            <a:r>
              <a:rPr lang="en-U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 13,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9EE7D-FB37-4E04-8982-7171E671F84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597" y="6476999"/>
            <a:ext cx="3760204" cy="274320"/>
          </a:xfrm>
        </p:spPr>
        <p:txBody>
          <a:bodyPr/>
          <a:lstStyle/>
          <a:p>
            <a:pPr algn="ctr"/>
            <a:r>
              <a:rPr lang="en-US" dirty="0" smtClean="0"/>
              <a:t>DFT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5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3938</TotalTime>
  <Words>1842</Words>
  <Application>Microsoft Office PowerPoint</Application>
  <PresentationFormat>On-screen Show (4:3)</PresentationFormat>
  <Paragraphs>276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Quest for a Quantum Search Algorithm for Testing Stuck-at Faults in Digital Circuits</vt:lpstr>
      <vt:lpstr>Outline</vt:lpstr>
      <vt:lpstr>Purpose</vt:lpstr>
      <vt:lpstr>Background</vt:lpstr>
      <vt:lpstr>Overview of Previous Research</vt:lpstr>
      <vt:lpstr>Overview (contd..)</vt:lpstr>
      <vt:lpstr>Overview (contd..)</vt:lpstr>
      <vt:lpstr>Grover's Quantum Algorithm</vt:lpstr>
      <vt:lpstr>Overview (contd..)</vt:lpstr>
      <vt:lpstr>PowerPoint Presentation</vt:lpstr>
      <vt:lpstr>Conceptual Outline</vt:lpstr>
      <vt:lpstr>Outline (contd..)</vt:lpstr>
      <vt:lpstr>Algorithm Implementation</vt:lpstr>
      <vt:lpstr>Implementation (contd..)</vt:lpstr>
      <vt:lpstr>Algorithm: A Working Example</vt:lpstr>
      <vt:lpstr>After 5 Iterations..</vt:lpstr>
      <vt:lpstr>After 10 Iterations..</vt:lpstr>
      <vt:lpstr>After 15 Iterations..</vt:lpstr>
      <vt:lpstr>Simulation Setup</vt:lpstr>
      <vt:lpstr>Tools Used</vt:lpstr>
      <vt:lpstr>Results</vt:lpstr>
      <vt:lpstr>Example Circuit</vt:lpstr>
      <vt:lpstr>Example Circuit Results</vt:lpstr>
      <vt:lpstr>ALU Control Circuit</vt:lpstr>
      <vt:lpstr>Comparing Average Iterations</vt:lpstr>
      <vt:lpstr>Future Work</vt:lpstr>
      <vt:lpstr>Conclusion</vt:lpstr>
      <vt:lpstr>References</vt:lpstr>
      <vt:lpstr>References (contd..)</vt:lpstr>
      <vt:lpstr>Questions??</vt:lpstr>
    </vt:vector>
  </TitlesOfParts>
  <Company>Auburn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Subthreshold Voltage High-k CMOS Devices Have Lowest Energy and High Process Tolerance</dc:title>
  <dc:creator>Murali Dharan</dc:creator>
  <cp:lastModifiedBy>agrawvd</cp:lastModifiedBy>
  <cp:revision>355</cp:revision>
  <dcterms:created xsi:type="dcterms:W3CDTF">2011-03-14T04:26:55Z</dcterms:created>
  <dcterms:modified xsi:type="dcterms:W3CDTF">2015-10-30T18:14:40Z</dcterms:modified>
</cp:coreProperties>
</file>